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1" r:id="rId4"/>
    <p:sldId id="284" r:id="rId5"/>
    <p:sldId id="285" r:id="rId6"/>
    <p:sldId id="286" r:id="rId7"/>
    <p:sldId id="281" r:id="rId8"/>
    <p:sldId id="287" r:id="rId9"/>
    <p:sldId id="282" r:id="rId10"/>
    <p:sldId id="288" r:id="rId11"/>
    <p:sldId id="289" r:id="rId12"/>
    <p:sldId id="290" r:id="rId13"/>
    <p:sldId id="25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66" userDrawn="1">
          <p15:clr>
            <a:srgbClr val="A4A3A4"/>
          </p15:clr>
        </p15:guide>
        <p15:guide id="4" pos="75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71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1028" y="-24"/>
      </p:cViewPr>
      <p:guideLst>
        <p:guide orient="horz" pos="2160"/>
        <p:guide pos="3840"/>
        <p:guide pos="166"/>
        <p:guide pos="75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8CAB6-0A18-B12A-06A5-CFD0B0666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51E932-87D4-E4A3-5EC5-FD37D2ADBA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61194-F8BE-C949-EFCA-00EE7F86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34BE2-760E-FA63-F53E-6EC6D65C1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19652-B072-95C3-666A-824B223F0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1034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A30-B913-89F3-B532-786CB42C2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D29D4D-DEE7-6A1D-B42E-38574A7273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6FAF5-A696-3446-BF82-38164F6A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E94DE-54DD-A6A8-474C-AB93008EA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8F6DA-A2A6-C945-BF21-6706B5FA6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727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308265-AD14-4580-CC74-9C4CF00E99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F309DA-5772-6FBD-97A3-F137B93F90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1C790-714C-45F7-D996-F901BECA5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76402-000D-C35B-9564-25F55D31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67743-5BF8-DFC2-CBDC-EB27E0116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585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uilding with a large square structure&#10;&#10;AI-generated content may be incorrect.">
            <a:extLst>
              <a:ext uri="{FF2B5EF4-FFF2-40B4-BE49-F238E27FC236}">
                <a16:creationId xmlns:a16="http://schemas.microsoft.com/office/drawing/2014/main" id="{20082ACF-3AE9-146E-7E5F-C65F33E8B8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244" y="-3712171"/>
            <a:ext cx="12286488" cy="108400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D877687-59E4-FE10-798A-5CDB608323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29"/>
          <a:stretch>
            <a:fillRect/>
          </a:stretch>
        </p:blipFill>
        <p:spPr>
          <a:xfrm>
            <a:off x="266700" y="86360"/>
            <a:ext cx="2347089" cy="6248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1ECD35-FA11-4851-4A09-09EF2B1ECA3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19" r="51933"/>
          <a:stretch>
            <a:fillRect/>
          </a:stretch>
        </p:blipFill>
        <p:spPr>
          <a:xfrm>
            <a:off x="10202069" y="124460"/>
            <a:ext cx="2163416" cy="6248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E5BE6A8-737D-A62C-6551-363023866B3F}"/>
              </a:ext>
            </a:extLst>
          </p:cNvPr>
          <p:cNvSpPr txBox="1">
            <a:spLocks/>
          </p:cNvSpPr>
          <p:nvPr userDrawn="1"/>
        </p:nvSpPr>
        <p:spPr>
          <a:xfrm>
            <a:off x="-139701" y="6346735"/>
            <a:ext cx="356507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>
                <a:solidFill>
                  <a:srgbClr val="C00000"/>
                </a:solidFill>
                <a:latin typeface="Montserrat SemiBold" pitchFamily="2" charset="0"/>
              </a:rPr>
              <a:t>Website-</a:t>
            </a:r>
            <a:r>
              <a:rPr lang="en-US" sz="1600" dirty="0">
                <a:latin typeface="Montserrat SemiBold" pitchFamily="2" charset="0"/>
              </a:rPr>
              <a:t> www.onlinecu.in</a:t>
            </a:r>
            <a:endParaRPr lang="en-IN" sz="1600" dirty="0">
              <a:latin typeface="Montserrat SemiBold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DCA99B-85F9-8685-ECB4-83814B31D6D6}"/>
              </a:ext>
            </a:extLst>
          </p:cNvPr>
          <p:cNvSpPr txBox="1">
            <a:spLocks/>
          </p:cNvSpPr>
          <p:nvPr userDrawn="1"/>
        </p:nvSpPr>
        <p:spPr>
          <a:xfrm>
            <a:off x="8505373" y="6346736"/>
            <a:ext cx="382632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>
                <a:solidFill>
                  <a:srgbClr val="C00000"/>
                </a:solidFill>
                <a:latin typeface="Montserrat SemiBold" pitchFamily="2" charset="0"/>
              </a:rPr>
              <a:t>Helpline no.: </a:t>
            </a:r>
            <a:r>
              <a:rPr lang="en-US" sz="1600" dirty="0">
                <a:latin typeface="Montserrat SemiBold" pitchFamily="2" charset="0"/>
              </a:rPr>
              <a:t>1800 121 388 800 </a:t>
            </a:r>
            <a:endParaRPr lang="en-IN" sz="1600" dirty="0">
              <a:latin typeface="Montserra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625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55807-6537-7A6D-A641-B2A17376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B0403-42FF-1C59-1D5B-32C3D7622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86C83-3353-0411-EE9B-3502DB3E4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F388B-76FB-C020-4F27-4E8F47369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13B55-0C9D-95FE-DE57-76D9CAC53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1862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0200A-4353-C353-E184-88D52DADC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E2DB6-9BB8-38D4-16CA-0544ED95B0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E55387-24D0-58FA-83A3-7DE9457A8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792733-6AE7-EB0F-FA3B-AF5CDFCC8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F2C6F-7464-367E-E3F8-97DC8C8F3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16EA2-7E56-7BA3-2439-E543C4160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239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5A9EF-5440-6E76-FF73-0CF065E3F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46708-25E5-77F6-A964-227D0EE4C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C22E3-5FB3-FA79-ED62-21819A6A00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96025A-E802-D170-D6B8-690A286BC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0B7203-20FE-415A-F923-11A30CAAC6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7DA1C9-7D6A-71D0-70D9-9B0828718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FE8C4F-142A-8803-C2AD-C6393A49A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83C7CE-86E2-2A63-0ECE-6F7089A68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1712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AE12F-6D65-52A0-48AA-B03A63F84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C2E755-9EA8-6439-9AA9-91FF3D918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EB468B-111F-CF06-6C38-3BC8CFF43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D94801-333D-738E-07D1-D8DAF45C0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5337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345271-495D-152E-CF4A-DF4710D8B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F704DD-032D-53A7-BFF6-45E5965DD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77178-4230-89A4-5872-75B349208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7007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A69D6-24F8-42C9-1D77-EC8866907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D61D7-9867-D57B-393C-47C770AA6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D94E2-1CFC-4DFF-4491-2085D8036D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CD279-5116-5E15-60C5-9EF79DDB4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031C19-F77D-04E3-B033-CF6338C13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8963EA-8864-E6BE-24F5-23AFDA15D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8667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56FE6-775B-5F83-EEAB-E36547DB1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964366-F9DB-7570-8134-3DDD5A1017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FF4E6-78FE-6A93-F107-25294F26C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DA6E5D-D1B7-97B4-E5F0-293D2283C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0F263-4F04-05C5-5AB8-17B4BF436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8888F2-58F4-670D-C34D-AD8FC7455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8837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B05E56-8D2F-5F2F-8551-44A2B095F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445D5-7E47-8624-9AC3-BB3BCD277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B5D27-2F61-7E25-7C4F-55CEB62622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10130E-D3C0-4B5D-8C12-EBDFC4E82B3D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E40CC-F5EF-5459-5DE6-51B24194D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77AFA-267B-483B-8828-7D5EC7CBFD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0C9D19-9CC2-4BD0-80ED-38FDA6BAD8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2197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vikashsinghy2k/mastering-credit-risk-analysis-a-step-by-step-guide-to-descriptive-statistics-in-python-bfbdfba627d5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uilding with a large square structure&#10;&#10;AI-generated content may be incorrect.">
            <a:extLst>
              <a:ext uri="{FF2B5EF4-FFF2-40B4-BE49-F238E27FC236}">
                <a16:creationId xmlns:a16="http://schemas.microsoft.com/office/drawing/2014/main" id="{45D7B758-93B8-6702-E78A-5420C09B693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488" y="-3481759"/>
            <a:ext cx="12286489" cy="108400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A9F29A-6499-7007-BE30-D0006E28FD6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29"/>
          <a:stretch>
            <a:fillRect/>
          </a:stretch>
        </p:blipFill>
        <p:spPr>
          <a:xfrm>
            <a:off x="266700" y="86360"/>
            <a:ext cx="2347089" cy="6248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3E01D9-0256-D1BA-213E-B0241C636F5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19" r="51933"/>
          <a:stretch>
            <a:fillRect/>
          </a:stretch>
        </p:blipFill>
        <p:spPr>
          <a:xfrm>
            <a:off x="10202069" y="124460"/>
            <a:ext cx="2163416" cy="62484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8A999DC-A153-1905-C7EE-7C969DA83FFE}"/>
              </a:ext>
            </a:extLst>
          </p:cNvPr>
          <p:cNvSpPr/>
          <p:nvPr/>
        </p:nvSpPr>
        <p:spPr>
          <a:xfrm>
            <a:off x="-419100" y="4152147"/>
            <a:ext cx="12705589" cy="4105276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C59026-22DA-C7EE-E8D5-0A960E14490B}"/>
              </a:ext>
            </a:extLst>
          </p:cNvPr>
          <p:cNvSpPr/>
          <p:nvPr/>
        </p:nvSpPr>
        <p:spPr>
          <a:xfrm>
            <a:off x="0" y="5429251"/>
            <a:ext cx="12192001" cy="865268"/>
          </a:xfrm>
          <a:prstGeom prst="rect">
            <a:avLst/>
          </a:prstGeom>
          <a:solidFill>
            <a:srgbClr val="C00000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FAFFA5-8138-FB30-6CEE-C907D53506F8}"/>
              </a:ext>
            </a:extLst>
          </p:cNvPr>
          <p:cNvSpPr txBox="1"/>
          <p:nvPr/>
        </p:nvSpPr>
        <p:spPr>
          <a:xfrm>
            <a:off x="1195137" y="5344529"/>
            <a:ext cx="9801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Montserrat SemiBold" pitchFamily="2" charset="0"/>
              </a:rPr>
              <a:t>Introduction to data tables and data frames using Python (Pandas)</a:t>
            </a:r>
          </a:p>
        </p:txBody>
      </p:sp>
    </p:spTree>
    <p:extLst>
      <p:ext uri="{BB962C8B-B14F-4D97-AF65-F5344CB8AC3E}">
        <p14:creationId xmlns:p14="http://schemas.microsoft.com/office/powerpoint/2010/main" val="189695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2F3000-91C4-5E07-1766-DF7B28CF9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4E3F30B-21EE-CD0C-FB4D-C224B0D4100F}"/>
              </a:ext>
            </a:extLst>
          </p:cNvPr>
          <p:cNvSpPr txBox="1">
            <a:spLocks/>
          </p:cNvSpPr>
          <p:nvPr/>
        </p:nvSpPr>
        <p:spPr>
          <a:xfrm>
            <a:off x="2768248" y="189252"/>
            <a:ext cx="78997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Fill in the Blanks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143AB-3C99-5EB7-9AAA-CD2911E209D2}"/>
              </a:ext>
            </a:extLst>
          </p:cNvPr>
          <p:cNvSpPr txBox="1">
            <a:spLocks/>
          </p:cNvSpPr>
          <p:nvPr/>
        </p:nvSpPr>
        <p:spPr>
          <a:xfrm>
            <a:off x="623338" y="1156310"/>
            <a:ext cx="10945323" cy="509208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 </a:t>
            </a:r>
            <a:r>
              <a:rPr kumimoji="0" lang="en-US" sz="20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DataFrame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 is a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two-dimensional 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 structure used for data manipulation in Python.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2000" dirty="0">
              <a:solidFill>
                <a:prstClr val="black"/>
              </a:solidFill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In a Data Table, the horizontal sections are called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rows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, and the vertical sections are called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columns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2000" dirty="0">
              <a:solidFill>
                <a:prstClr val="black"/>
              </a:solidFill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 dictionary in Python stores data as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key-value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 pairs.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 tuple is similar to a list, but it is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immutable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, meaning its values cannot be changed.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The process of summarizing and organizing data to extract useful insights is called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 analysis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The vertical sections in a </a:t>
            </a:r>
            <a:r>
              <a:rPr kumimoji="0" lang="en-US" sz="20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DataFrame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, each representing a specific attribute or feature, are called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columns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 structured collection of data that is stored electronically and can be queried is known as a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database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2000" dirty="0">
              <a:solidFill>
                <a:prstClr val="black"/>
              </a:solidFill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The function used to remove missing values from a </a:t>
            </a:r>
            <a:r>
              <a:rPr kumimoji="0" lang="en-US" sz="20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DataFrame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 is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dropna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()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29602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9C95F-F687-E528-4FE2-32BEB63F9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F706169-94E9-40AC-3595-818C8D9B8E07}"/>
              </a:ext>
            </a:extLst>
          </p:cNvPr>
          <p:cNvSpPr txBox="1">
            <a:spLocks/>
          </p:cNvSpPr>
          <p:nvPr/>
        </p:nvSpPr>
        <p:spPr>
          <a:xfrm>
            <a:off x="2768248" y="189252"/>
            <a:ext cx="78997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Session Summary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34B191-7428-6B05-4B12-60A4CE71FBA4}"/>
              </a:ext>
            </a:extLst>
          </p:cNvPr>
          <p:cNvSpPr txBox="1"/>
          <p:nvPr/>
        </p:nvSpPr>
        <p:spPr>
          <a:xfrm>
            <a:off x="1218460" y="2305520"/>
            <a:ext cx="6147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Avenir Next LT Pro" panose="020B0504020202020204" pitchFamily="34" charset="0"/>
                <a:cs typeface="Arial" pitchFamily="34" charset="0"/>
              </a:rPr>
              <a:t>In this session, we have discussed about: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7C3C52-5539-23E6-4360-EBF4D3D53BC9}"/>
              </a:ext>
            </a:extLst>
          </p:cNvPr>
          <p:cNvSpPr txBox="1"/>
          <p:nvPr/>
        </p:nvSpPr>
        <p:spPr>
          <a:xfrm>
            <a:off x="1218460" y="2674852"/>
            <a:ext cx="99938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 err="1"/>
              <a:t>DataFrames</a:t>
            </a:r>
            <a:r>
              <a:rPr lang="en-US" sz="2400" dirty="0"/>
              <a:t> are essential for structured data manipulation.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endParaRPr lang="en-US" sz="2400" dirty="0"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/>
              <a:t>Use Pandas for efficient handling of datasets.</a:t>
            </a:r>
            <a:r>
              <a:rPr lang="en-IN" sz="2400" dirty="0">
                <a:latin typeface="Avenir Next LT Pro" panose="020B0504020202020204" pitchFamily="34" charset="0"/>
                <a:cs typeface="Arial" panose="020B0604020202020204" pitchFamily="34" charset="0"/>
              </a:rPr>
              <a:t> 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endParaRPr lang="en-IN" sz="2400" dirty="0"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/>
              <a:t>Practice coding problems to master </a:t>
            </a:r>
            <a:r>
              <a:rPr lang="en-US" sz="2400" dirty="0" err="1"/>
              <a:t>DataFrame</a:t>
            </a:r>
            <a:r>
              <a:rPr lang="en-US" sz="2400" dirty="0"/>
              <a:t> operations.</a:t>
            </a:r>
            <a:endParaRPr lang="en-IN" sz="2400" dirty="0">
              <a:latin typeface="Avenir Next LT Pro" panose="020B05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419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2CEEA-9FC7-09E5-0C0D-AD3788E02342}"/>
              </a:ext>
            </a:extLst>
          </p:cNvPr>
          <p:cNvSpPr txBox="1">
            <a:spLocks/>
          </p:cNvSpPr>
          <p:nvPr/>
        </p:nvSpPr>
        <p:spPr>
          <a:xfrm>
            <a:off x="2768248" y="189252"/>
            <a:ext cx="78997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Reference / Links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F060E5-5B22-EB75-9101-19C11D7F885D}"/>
              </a:ext>
            </a:extLst>
          </p:cNvPr>
          <p:cNvSpPr txBox="1"/>
          <p:nvPr/>
        </p:nvSpPr>
        <p:spPr>
          <a:xfrm>
            <a:off x="1099087" y="2087023"/>
            <a:ext cx="99938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hlinkClick r:id="rId2"/>
              </a:rPr>
              <a:t>https://medium.com/@vikashsinghy2k/mastering-credit-risk-analysis-a-step-by-step-guide-to-descriptive-statistics-in-python-bfbdfba627d5</a:t>
            </a:r>
            <a:endParaRPr lang="en-US" sz="2400" dirty="0"/>
          </a:p>
          <a:p>
            <a:pPr marL="380990" indent="-380990">
              <a:buFont typeface="Arial" panose="020B0604020202020204" pitchFamily="34" charset="0"/>
              <a:buChar char="•"/>
            </a:pPr>
            <a:endParaRPr lang="en-US" sz="2400" dirty="0"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IN" sz="2400" dirty="0">
                <a:latin typeface="Avenir Next LT Pro" panose="020B0504020202020204" pitchFamily="34" charset="0"/>
                <a:cs typeface="Arial" panose="020B0604020202020204" pitchFamily="34" charset="0"/>
              </a:rPr>
              <a:t>https://github.com/vikashkmd/CU-Feb-2026/tree/main</a:t>
            </a:r>
          </a:p>
        </p:txBody>
      </p:sp>
    </p:spTree>
    <p:extLst>
      <p:ext uri="{BB962C8B-B14F-4D97-AF65-F5344CB8AC3E}">
        <p14:creationId xmlns:p14="http://schemas.microsoft.com/office/powerpoint/2010/main" val="2270787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8C9DB-1243-8917-3E48-68F815A48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uilding with a large square structure&#10;&#10;AI-generated content may be incorrect.">
            <a:extLst>
              <a:ext uri="{FF2B5EF4-FFF2-40B4-BE49-F238E27FC236}">
                <a16:creationId xmlns:a16="http://schemas.microsoft.com/office/drawing/2014/main" id="{B6BE01BD-3DAC-F870-8EC1-54E7EA800B9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1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244" y="-3712171"/>
            <a:ext cx="12286488" cy="108400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E61552-9547-D4A5-64B9-3FC27928445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29"/>
          <a:stretch>
            <a:fillRect/>
          </a:stretch>
        </p:blipFill>
        <p:spPr>
          <a:xfrm>
            <a:off x="266700" y="86360"/>
            <a:ext cx="2347089" cy="6248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02A5AA-EA6D-A358-BDB0-EBEA5D7898D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19" r="51933"/>
          <a:stretch>
            <a:fillRect/>
          </a:stretch>
        </p:blipFill>
        <p:spPr>
          <a:xfrm>
            <a:off x="10202069" y="124460"/>
            <a:ext cx="2163416" cy="6248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260C9D-F6A2-8648-CD70-A21AC50214E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311316" y="4833449"/>
            <a:ext cx="3569368" cy="44627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300" dirty="0">
                <a:solidFill>
                  <a:srgbClr val="C00000"/>
                </a:solidFill>
                <a:latin typeface="Montserrat Bold" pitchFamily="2" charset="0"/>
              </a:rPr>
              <a:t>For any Query:</a:t>
            </a:r>
            <a:endParaRPr lang="en-IN" sz="2300" dirty="0">
              <a:solidFill>
                <a:srgbClr val="C00000"/>
              </a:solidFill>
              <a:latin typeface="Montserrat Bold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E26E7-6195-40B3-121B-6814444C791D}"/>
              </a:ext>
            </a:extLst>
          </p:cNvPr>
          <p:cNvSpPr txBox="1">
            <a:spLocks/>
          </p:cNvSpPr>
          <p:nvPr/>
        </p:nvSpPr>
        <p:spPr>
          <a:xfrm>
            <a:off x="2876550" y="5363953"/>
            <a:ext cx="6438900" cy="3847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900" dirty="0">
                <a:latin typeface="Montserrat SemiBold" pitchFamily="2" charset="0"/>
              </a:rPr>
              <a:t>Website- www.onlinecu.in</a:t>
            </a:r>
            <a:endParaRPr lang="en-IN" sz="1900" dirty="0">
              <a:latin typeface="Montserrat SemiBold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2955B1-0493-1C1D-DF37-CC783517B463}"/>
              </a:ext>
            </a:extLst>
          </p:cNvPr>
          <p:cNvSpPr txBox="1">
            <a:spLocks/>
          </p:cNvSpPr>
          <p:nvPr/>
        </p:nvSpPr>
        <p:spPr>
          <a:xfrm>
            <a:off x="2876550" y="5722217"/>
            <a:ext cx="6438900" cy="3847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900" dirty="0">
                <a:latin typeface="Montserrat SemiBold" pitchFamily="2" charset="0"/>
              </a:rPr>
              <a:t>Helpline no.: 1800 121 388 800 </a:t>
            </a:r>
            <a:endParaRPr lang="en-IN" sz="1900" dirty="0">
              <a:latin typeface="Montserrat SemiBold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219BC1C-B8FD-B4C5-4F1A-EF8B8E99CD2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 bwMode="auto">
          <a:xfrm>
            <a:off x="4660232" y="2519769"/>
            <a:ext cx="3879226" cy="61233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000" b="1" i="0">
                <a:solidFill>
                  <a:srgbClr val="242B34"/>
                </a:solidFill>
                <a:effectLst/>
                <a:latin typeface="Montserrat" pitchFamily="2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en-US" sz="4000" dirty="0">
                <a:solidFill>
                  <a:schemeClr val="tx1"/>
                </a:solidFill>
              </a:rPr>
              <a:t>THANK YOU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FB7D14C-B6FF-E969-C90A-BE0B31E3188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760677" y="1903384"/>
            <a:ext cx="1363827" cy="1738069"/>
            <a:chOff x="3505200" y="1214438"/>
            <a:chExt cx="2016126" cy="3225800"/>
          </a:xfrm>
        </p:grpSpPr>
        <p:sp>
          <p:nvSpPr>
            <p:cNvPr id="13" name="Diamond 6">
              <a:extLst>
                <a:ext uri="{FF2B5EF4-FFF2-40B4-BE49-F238E27FC236}">
                  <a16:creationId xmlns:a16="http://schemas.microsoft.com/office/drawing/2014/main" id="{0FB5638E-DA82-408B-D548-520AF003258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 bwMode="auto">
            <a:xfrm>
              <a:off x="3505200" y="1214438"/>
              <a:ext cx="1822450" cy="3225800"/>
            </a:xfrm>
            <a:custGeom>
              <a:avLst/>
              <a:gdLst>
                <a:gd name="T0" fmla="*/ 1024904 w 2430463"/>
                <a:gd name="T1" fmla="*/ 2413000 h 3225800"/>
                <a:gd name="T2" fmla="*/ 680146 w 2430463"/>
                <a:gd name="T3" fmla="*/ 3225800 h 3225800"/>
                <a:gd name="T4" fmla="*/ 0 w 2430463"/>
                <a:gd name="T5" fmla="*/ 1612900 h 3225800"/>
                <a:gd name="T6" fmla="*/ 680146 w 2430463"/>
                <a:gd name="T7" fmla="*/ 0 h 3225800"/>
                <a:gd name="T8" fmla="*/ 1024904 w 2430463"/>
                <a:gd name="T9" fmla="*/ 817563 h 32258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430463" h="3225800">
                  <a:moveTo>
                    <a:pt x="2430463" y="2413000"/>
                  </a:moveTo>
                  <a:lnTo>
                    <a:pt x="1612900" y="3225800"/>
                  </a:lnTo>
                  <a:lnTo>
                    <a:pt x="0" y="1612900"/>
                  </a:lnTo>
                  <a:lnTo>
                    <a:pt x="1612900" y="0"/>
                  </a:lnTo>
                  <a:lnTo>
                    <a:pt x="2430463" y="817563"/>
                  </a:lnTo>
                </a:path>
              </a:pathLst>
            </a:custGeom>
            <a:noFill/>
            <a:ln w="38100" cap="flat" cmpd="sng" algn="ctr">
              <a:solidFill>
                <a:srgbClr val="C00000"/>
              </a:solidFill>
              <a:prstDash val="solid"/>
              <a:miter lim="800000"/>
              <a:headEnd/>
              <a:tailEnd/>
            </a:ln>
          </p:spPr>
          <p:txBody>
            <a:bodyPr anchor="ctr"/>
            <a:lstStyle/>
            <a:p>
              <a:endParaRPr lang="en-US" dirty="0">
                <a:latin typeface="Montserrat" pitchFamily="2" charset="0"/>
              </a:endParaRPr>
            </a:p>
          </p:txBody>
        </p:sp>
        <p:sp>
          <p:nvSpPr>
            <p:cNvPr id="14" name="Diamond 6">
              <a:extLst>
                <a:ext uri="{FF2B5EF4-FFF2-40B4-BE49-F238E27FC236}">
                  <a16:creationId xmlns:a16="http://schemas.microsoft.com/office/drawing/2014/main" id="{F6A4D4F5-BE08-6D8F-3085-311D2F755A2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 bwMode="auto">
            <a:xfrm>
              <a:off x="3697289" y="1214438"/>
              <a:ext cx="1824037" cy="3225800"/>
            </a:xfrm>
            <a:custGeom>
              <a:avLst/>
              <a:gdLst>
                <a:gd name="T0" fmla="*/ 1026691 w 2430463"/>
                <a:gd name="T1" fmla="*/ 2413000 h 3225800"/>
                <a:gd name="T2" fmla="*/ 681330 w 2430463"/>
                <a:gd name="T3" fmla="*/ 3225800 h 3225800"/>
                <a:gd name="T4" fmla="*/ 0 w 2430463"/>
                <a:gd name="T5" fmla="*/ 1612900 h 3225800"/>
                <a:gd name="T6" fmla="*/ 681330 w 2430463"/>
                <a:gd name="T7" fmla="*/ 0 h 3225800"/>
                <a:gd name="T8" fmla="*/ 1026691 w 2430463"/>
                <a:gd name="T9" fmla="*/ 817563 h 32258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430463" h="3225800">
                  <a:moveTo>
                    <a:pt x="2430463" y="2413000"/>
                  </a:moveTo>
                  <a:lnTo>
                    <a:pt x="1612900" y="3225800"/>
                  </a:lnTo>
                  <a:lnTo>
                    <a:pt x="0" y="1612900"/>
                  </a:lnTo>
                  <a:lnTo>
                    <a:pt x="1612900" y="0"/>
                  </a:lnTo>
                  <a:lnTo>
                    <a:pt x="2430463" y="817563"/>
                  </a:lnTo>
                </a:path>
              </a:pathLst>
            </a:custGeom>
            <a:noFill/>
            <a:ln w="38100" cap="flat" cmpd="sng" algn="ctr">
              <a:solidFill>
                <a:srgbClr val="C00000"/>
              </a:solidFill>
              <a:prstDash val="solid"/>
              <a:miter lim="800000"/>
              <a:headEnd/>
              <a:tailEnd/>
            </a:ln>
          </p:spPr>
          <p:txBody>
            <a:bodyPr anchor="ctr"/>
            <a:lstStyle/>
            <a:p>
              <a:endParaRPr lang="en-US" dirty="0">
                <a:latin typeface="Montserra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5262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F1647CC-E1B6-83E6-E7FA-87E55166D62A}"/>
              </a:ext>
            </a:extLst>
          </p:cNvPr>
          <p:cNvSpPr txBox="1">
            <a:spLocks/>
          </p:cNvSpPr>
          <p:nvPr/>
        </p:nvSpPr>
        <p:spPr>
          <a:xfrm>
            <a:off x="930147" y="1666072"/>
            <a:ext cx="8074981" cy="571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Avenir Next LT Pro" panose="020B0504020202020204" pitchFamily="34" charset="0"/>
                <a:cs typeface="Arial" pitchFamily="34" charset="0"/>
              </a:rPr>
              <a:t>By the end of this session, you will be able to: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E650A68-EA3A-2D91-1B47-FD55243C0DD5}"/>
              </a:ext>
            </a:extLst>
          </p:cNvPr>
          <p:cNvSpPr txBox="1">
            <a:spLocks/>
          </p:cNvSpPr>
          <p:nvPr/>
        </p:nvSpPr>
        <p:spPr>
          <a:xfrm>
            <a:off x="3606449" y="239070"/>
            <a:ext cx="69091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Learning Objectives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9D3B53-BCE2-0ACE-05C7-22F67D782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147" y="2389222"/>
            <a:ext cx="8958097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Understand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Tables and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DataFrames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Python.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 how to create, manipulate, and analyze data using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pandas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NumPy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Explore key operations like indexing, filtering, aggregation, and merging.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202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9F5CC-7C78-2830-995A-742570655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10DE64A-3215-B876-9125-110A31DE2265}"/>
              </a:ext>
            </a:extLst>
          </p:cNvPr>
          <p:cNvSpPr txBox="1">
            <a:spLocks/>
          </p:cNvSpPr>
          <p:nvPr/>
        </p:nvSpPr>
        <p:spPr>
          <a:xfrm>
            <a:off x="2768248" y="189252"/>
            <a:ext cx="78997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Different Data Types: Quick Reference</a:t>
            </a:r>
            <a:endParaRPr lang="en-US" sz="2800" b="1" dirty="0">
              <a:solidFill>
                <a:srgbClr val="D9212B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315469-0496-396E-7BCF-F3B239871B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662488"/>
              </p:ext>
            </p:extLst>
          </p:nvPr>
        </p:nvGraphicFramePr>
        <p:xfrm>
          <a:off x="791027" y="1068008"/>
          <a:ext cx="10515600" cy="52563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659">
                  <a:extLst>
                    <a:ext uri="{9D8B030D-6E8A-4147-A177-3AD203B41FA5}">
                      <a16:colId xmlns:a16="http://schemas.microsoft.com/office/drawing/2014/main" val="2728918111"/>
                    </a:ext>
                  </a:extLst>
                </a:gridCol>
                <a:gridCol w="8704941">
                  <a:extLst>
                    <a:ext uri="{9D8B030D-6E8A-4147-A177-3AD203B41FA5}">
                      <a16:colId xmlns:a16="http://schemas.microsoft.com/office/drawing/2014/main" val="980663480"/>
                    </a:ext>
                  </a:extLst>
                </a:gridCol>
              </a:tblGrid>
              <a:tr h="750913">
                <a:tc>
                  <a:txBody>
                    <a:bodyPr/>
                    <a:lstStyle/>
                    <a:p>
                      <a:r>
                        <a:rPr lang="en-US" sz="2000" dirty="0"/>
                        <a:t>Data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399089"/>
                  </a:ext>
                </a:extLst>
              </a:tr>
              <a:tr h="750913">
                <a:tc>
                  <a:txBody>
                    <a:bodyPr/>
                    <a:lstStyle/>
                    <a:p>
                      <a:r>
                        <a:rPr lang="en-US" sz="2000" dirty="0"/>
                        <a:t>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An </a:t>
                      </a:r>
                      <a:r>
                        <a:rPr lang="en-US" sz="2000" b="1" dirty="0"/>
                        <a:t>ordered, mutable collection</a:t>
                      </a:r>
                      <a:r>
                        <a:rPr lang="en-US" sz="2000" dirty="0"/>
                        <a:t> of elements that allows duplicates. </a:t>
                      </a:r>
                    </a:p>
                    <a:p>
                      <a:r>
                        <a:rPr lang="en-US" sz="2000" dirty="0"/>
                        <a:t>Defined using [ ].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980150"/>
                  </a:ext>
                </a:extLst>
              </a:tr>
              <a:tr h="750913">
                <a:tc>
                  <a:txBody>
                    <a:bodyPr/>
                    <a:lstStyle/>
                    <a:p>
                      <a:r>
                        <a:rPr lang="en-US" sz="2000" dirty="0"/>
                        <a:t>Tuple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An </a:t>
                      </a:r>
                      <a:r>
                        <a:rPr lang="en-US" sz="2000" b="1" dirty="0"/>
                        <a:t>ordered, immutable collection</a:t>
                      </a:r>
                      <a:r>
                        <a:rPr lang="en-US" sz="2000" dirty="0"/>
                        <a:t> of elements. </a:t>
                      </a:r>
                    </a:p>
                    <a:p>
                      <a:r>
                        <a:rPr lang="en-US" sz="2000" dirty="0"/>
                        <a:t>Defined using ( 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716576"/>
                  </a:ext>
                </a:extLst>
              </a:tr>
              <a:tr h="750913">
                <a:tc>
                  <a:txBody>
                    <a:bodyPr/>
                    <a:lstStyle/>
                    <a:p>
                      <a:r>
                        <a:rPr lang="en-US" sz="2000" dirty="0"/>
                        <a:t>Dictionary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 </a:t>
                      </a:r>
                      <a:r>
                        <a:rPr lang="en-US" sz="2000" b="1" dirty="0"/>
                        <a:t>key-value pair collection</a:t>
                      </a:r>
                      <a:r>
                        <a:rPr lang="en-US" sz="2000" dirty="0"/>
                        <a:t> that is unordered and mutable. </a:t>
                      </a:r>
                    </a:p>
                    <a:p>
                      <a:r>
                        <a:rPr lang="en-US" sz="2000" dirty="0"/>
                        <a:t>Defined using { }.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5165872"/>
                  </a:ext>
                </a:extLst>
              </a:tr>
              <a:tr h="750913">
                <a:tc>
                  <a:txBody>
                    <a:bodyPr/>
                    <a:lstStyle/>
                    <a:p>
                      <a:r>
                        <a:rPr lang="en-US" sz="2000" dirty="0"/>
                        <a:t>Array (NumPy)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 </a:t>
                      </a:r>
                      <a:r>
                        <a:rPr lang="en-US" sz="2000" b="1" dirty="0"/>
                        <a:t>fixed-type collection of elements</a:t>
                      </a:r>
                      <a:r>
                        <a:rPr lang="en-US" sz="2000" dirty="0"/>
                        <a:t> optimized for numerical computations. Requires NumPy.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9412678"/>
                  </a:ext>
                </a:extLst>
              </a:tr>
              <a:tr h="750913">
                <a:tc>
                  <a:txBody>
                    <a:bodyPr/>
                    <a:lstStyle/>
                    <a:p>
                      <a:r>
                        <a:rPr lang="en-US" sz="2000" dirty="0"/>
                        <a:t>Series (Pandas)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 </a:t>
                      </a:r>
                      <a:r>
                        <a:rPr lang="en-US" sz="2000" b="1" dirty="0"/>
                        <a:t>one-dimensional labeled array</a:t>
                      </a:r>
                      <a:r>
                        <a:rPr lang="en-US" sz="2000" dirty="0"/>
                        <a:t> where each element has an index. Used in Pandas for data analysis.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829921"/>
                  </a:ext>
                </a:extLst>
              </a:tr>
              <a:tr h="750913">
                <a:tc>
                  <a:txBody>
                    <a:bodyPr/>
                    <a:lstStyle/>
                    <a:p>
                      <a:r>
                        <a:rPr lang="en-US" sz="2000" dirty="0" err="1"/>
                        <a:t>DataFrame</a:t>
                      </a:r>
                      <a:r>
                        <a:rPr lang="en-US" sz="2000" dirty="0"/>
                        <a:t> (Pandas)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 </a:t>
                      </a:r>
                      <a:r>
                        <a:rPr lang="en-US" sz="2000" b="1" dirty="0"/>
                        <a:t>two-dimensional table-like data structure</a:t>
                      </a:r>
                      <a:r>
                        <a:rPr lang="en-US" sz="2000" dirty="0"/>
                        <a:t> with labeled rows and columns. Used for structured data manipulation.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4999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07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F74FA-259D-AE93-651F-B8A502C1E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B4602-E786-3C54-EB39-BAAD18161999}"/>
              </a:ext>
            </a:extLst>
          </p:cNvPr>
          <p:cNvSpPr txBox="1">
            <a:spLocks/>
          </p:cNvSpPr>
          <p:nvPr/>
        </p:nvSpPr>
        <p:spPr>
          <a:xfrm>
            <a:off x="3530248" y="228183"/>
            <a:ext cx="6930923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What is a Data Table?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1ED18-EA40-8871-F802-BA7DDE938FBC}"/>
              </a:ext>
            </a:extLst>
          </p:cNvPr>
          <p:cNvSpPr txBox="1">
            <a:spLocks/>
          </p:cNvSpPr>
          <p:nvPr/>
        </p:nvSpPr>
        <p:spPr>
          <a:xfrm>
            <a:off x="909221" y="1319597"/>
            <a:ext cx="10427563" cy="2816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Avenir Next LT Pro" panose="020B0504020202020204" pitchFamily="34" charset="0"/>
                <a:cs typeface="Arial" panose="020B0604020202020204" pitchFamily="34" charset="0"/>
              </a:rPr>
              <a:t>A Data Table is a structured way to store and organize data in a tabular format with rows and columns.</a:t>
            </a:r>
          </a:p>
          <a:p>
            <a:r>
              <a:rPr lang="en-US" sz="2000">
                <a:latin typeface="Avenir Next LT Pro" panose="020B0504020202020204" pitchFamily="34" charset="0"/>
                <a:cs typeface="Arial" panose="020B0604020202020204" pitchFamily="34" charset="0"/>
              </a:rPr>
              <a:t>It allows for easy access, manipulation, and analysis of data.</a:t>
            </a:r>
          </a:p>
          <a:p>
            <a:r>
              <a:rPr lang="en-US" sz="2000">
                <a:latin typeface="Avenir Next LT Pro" panose="020B0504020202020204" pitchFamily="34" charset="0"/>
                <a:cs typeface="Arial" panose="020B0604020202020204" pitchFamily="34" charset="0"/>
              </a:rPr>
              <a:t>Commonly used in databases (SQL), spreadsheets (Excel), and programming languages (Python Pandas, R, etc.).</a:t>
            </a:r>
          </a:p>
          <a:p>
            <a:r>
              <a:rPr lang="en-US" sz="2000" b="1">
                <a:latin typeface="Avenir Next LT Pro" panose="020B0504020202020204" pitchFamily="34" charset="0"/>
                <a:cs typeface="Arial" panose="020B0604020202020204" pitchFamily="34" charset="0"/>
              </a:rPr>
              <a:t>Used in Python through Pandas DataFrames.</a:t>
            </a:r>
            <a:endParaRPr lang="en-US" sz="2000" b="1" dirty="0">
              <a:latin typeface="Avenir Next LT Pro" panose="020B05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3AAF47-B459-0D19-AB90-060F01E99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079" y="3643458"/>
            <a:ext cx="8745291" cy="251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79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890B2-E345-9525-7ED1-63CC28B0D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1953220-14DE-1DCC-7F97-5A5224B80FDE}"/>
              </a:ext>
            </a:extLst>
          </p:cNvPr>
          <p:cNvSpPr txBox="1">
            <a:spLocks/>
          </p:cNvSpPr>
          <p:nvPr/>
        </p:nvSpPr>
        <p:spPr>
          <a:xfrm>
            <a:off x="2768248" y="189252"/>
            <a:ext cx="78997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What is a </a:t>
            </a:r>
            <a:r>
              <a:rPr lang="en-US" sz="2800" b="1" dirty="0" err="1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DataFrame</a:t>
            </a:r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?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50EF6D1-9F10-B6A8-1C5D-6677EABD691B}"/>
              </a:ext>
            </a:extLst>
          </p:cNvPr>
          <p:cNvSpPr txBox="1">
            <a:spLocks/>
          </p:cNvSpPr>
          <p:nvPr/>
        </p:nvSpPr>
        <p:spPr>
          <a:xfrm>
            <a:off x="909221" y="1319597"/>
            <a:ext cx="10427563" cy="16195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 two-dimensional labeled data structure in Pandas.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dirty="0">
              <a:solidFill>
                <a:prstClr val="black"/>
              </a:solidFill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Columns can have different data types (e.g., int, float, string).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dirty="0">
              <a:solidFill>
                <a:prstClr val="black"/>
              </a:solidFill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It’s similar to a SQL table or a spreadsheet in Excel.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dirty="0">
              <a:solidFill>
                <a:prstClr val="black"/>
              </a:solidFill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491A88-2C91-1DF1-24AB-FC90E9F68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422" y="3352745"/>
            <a:ext cx="8480979" cy="286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022A7-CBD3-9F27-E4E6-11D40EC2B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83EA18A-7683-7A4A-C778-AD08D3BF0F3C}"/>
              </a:ext>
            </a:extLst>
          </p:cNvPr>
          <p:cNvSpPr txBox="1">
            <a:spLocks/>
          </p:cNvSpPr>
          <p:nvPr/>
        </p:nvSpPr>
        <p:spPr>
          <a:xfrm>
            <a:off x="2768248" y="189252"/>
            <a:ext cx="78997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DataFrames</a:t>
            </a:r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 in Python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AD4704D-35A8-56FA-421A-B5D16FFB01EB}"/>
              </a:ext>
            </a:extLst>
          </p:cNvPr>
          <p:cNvSpPr txBox="1">
            <a:spLocks/>
          </p:cNvSpPr>
          <p:nvPr/>
        </p:nvSpPr>
        <p:spPr>
          <a:xfrm>
            <a:off x="909221" y="1319597"/>
            <a:ext cx="10427563" cy="4885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Creating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DataFrames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 in Python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 Operations on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DataFrames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Modifying Data in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DataFrames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Aggregations and Summary Statistics</a:t>
            </a:r>
          </a:p>
        </p:txBody>
      </p:sp>
    </p:spTree>
    <p:extLst>
      <p:ext uri="{BB962C8B-B14F-4D97-AF65-F5344CB8AC3E}">
        <p14:creationId xmlns:p14="http://schemas.microsoft.com/office/powerpoint/2010/main" val="2056288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AF952C-0B2F-5AF8-0F2E-1FE6D2152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596E9F9-33F2-646A-5288-09C695A11664}"/>
              </a:ext>
            </a:extLst>
          </p:cNvPr>
          <p:cNvSpPr txBox="1">
            <a:spLocks/>
          </p:cNvSpPr>
          <p:nvPr/>
        </p:nvSpPr>
        <p:spPr>
          <a:xfrm>
            <a:off x="2768248" y="189252"/>
            <a:ext cx="78997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Multiple Choice Questions (MCQs)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C633BC-8799-1133-DCD9-395238ACBE0F}"/>
              </a:ext>
            </a:extLst>
          </p:cNvPr>
          <p:cNvSpPr txBox="1"/>
          <p:nvPr/>
        </p:nvSpPr>
        <p:spPr>
          <a:xfrm>
            <a:off x="642257" y="1572121"/>
            <a:ext cx="1119051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Q1:</a:t>
            </a:r>
            <a:r>
              <a:rPr lang="en-US" sz="2400" dirty="0"/>
              <a:t> What is the primary difference between a Python list and a Pandas </a:t>
            </a:r>
            <a:r>
              <a:rPr lang="en-US" sz="2400" dirty="0" err="1"/>
              <a:t>DataFrame</a:t>
            </a:r>
            <a:r>
              <a:rPr lang="en-US" sz="2400" dirty="0"/>
              <a:t>?</a:t>
            </a:r>
          </a:p>
          <a:p>
            <a:br>
              <a:rPr lang="en-US" sz="2400" dirty="0"/>
            </a:br>
            <a:r>
              <a:rPr lang="en-US" sz="2400" b="1" dirty="0"/>
              <a:t>A.</a:t>
            </a:r>
            <a:r>
              <a:rPr lang="en-US" sz="2400" dirty="0"/>
              <a:t> Lists store only numbers, </a:t>
            </a:r>
            <a:r>
              <a:rPr lang="en-US" sz="2400" dirty="0" err="1"/>
              <a:t>DataFrames</a:t>
            </a:r>
            <a:r>
              <a:rPr lang="en-US" sz="2400" dirty="0"/>
              <a:t> store only text.</a:t>
            </a:r>
            <a:br>
              <a:rPr lang="en-US" sz="2400" dirty="0"/>
            </a:br>
            <a:endParaRPr lang="en-US" sz="2400" dirty="0"/>
          </a:p>
          <a:p>
            <a:r>
              <a:rPr lang="en-US" sz="2400" b="1" dirty="0"/>
              <a:t>B.</a:t>
            </a:r>
            <a:r>
              <a:rPr lang="en-US" sz="2400" dirty="0"/>
              <a:t> Lists are 1D, </a:t>
            </a:r>
            <a:r>
              <a:rPr lang="en-US" sz="2400" dirty="0" err="1"/>
              <a:t>DataFrames</a:t>
            </a:r>
            <a:r>
              <a:rPr lang="en-US" sz="2400" dirty="0"/>
              <a:t> are 2D. </a:t>
            </a:r>
            <a:br>
              <a:rPr lang="en-US" sz="2400" dirty="0"/>
            </a:br>
            <a:endParaRPr lang="en-US" sz="2400" dirty="0"/>
          </a:p>
          <a:p>
            <a:r>
              <a:rPr lang="en-US" sz="2400" b="1" dirty="0"/>
              <a:t>C.</a:t>
            </a:r>
            <a:r>
              <a:rPr lang="en-US" sz="2400" dirty="0"/>
              <a:t> Lists are used only in machine learning.</a:t>
            </a:r>
            <a:br>
              <a:rPr lang="en-US" sz="2400" dirty="0"/>
            </a:br>
            <a:endParaRPr lang="en-US" sz="2400" dirty="0"/>
          </a:p>
          <a:p>
            <a:r>
              <a:rPr lang="en-US" sz="2400" b="1" dirty="0"/>
              <a:t>D.</a:t>
            </a:r>
            <a:r>
              <a:rPr lang="en-US" sz="2400" dirty="0"/>
              <a:t> </a:t>
            </a:r>
            <a:r>
              <a:rPr lang="en-US" sz="2400" dirty="0" err="1"/>
              <a:t>DataFrames</a:t>
            </a:r>
            <a:r>
              <a:rPr lang="en-US" sz="2400" dirty="0"/>
              <a:t> cannot store numerical data.</a:t>
            </a:r>
          </a:p>
        </p:txBody>
      </p:sp>
    </p:spTree>
    <p:extLst>
      <p:ext uri="{BB962C8B-B14F-4D97-AF65-F5344CB8AC3E}">
        <p14:creationId xmlns:p14="http://schemas.microsoft.com/office/powerpoint/2010/main" val="3976288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B5858-2F64-E3D9-4C14-8F4ED0A93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A0835AB-6708-E26F-350A-FDF3939E4968}"/>
              </a:ext>
            </a:extLst>
          </p:cNvPr>
          <p:cNvSpPr txBox="1">
            <a:spLocks/>
          </p:cNvSpPr>
          <p:nvPr/>
        </p:nvSpPr>
        <p:spPr>
          <a:xfrm>
            <a:off x="2768248" y="189252"/>
            <a:ext cx="78997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Multiple Choice Questions (MCQs)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D0011C-7DDC-29A4-EBF5-F04EEA6C2FF1}"/>
              </a:ext>
            </a:extLst>
          </p:cNvPr>
          <p:cNvSpPr txBox="1"/>
          <p:nvPr/>
        </p:nvSpPr>
        <p:spPr>
          <a:xfrm>
            <a:off x="642257" y="1572121"/>
            <a:ext cx="1119051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Q1: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What is the primary difference between a Python list and a Pandas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DataFrame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A.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Lists store only numbers,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DataFrames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store only text.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B.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Lists are 1D,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DataFrames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 are 2D. 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C.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Lists are used only in machine learning.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D.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DataFrames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cannot store numerical data.</a:t>
            </a:r>
          </a:p>
        </p:txBody>
      </p:sp>
    </p:spTree>
    <p:extLst>
      <p:ext uri="{BB962C8B-B14F-4D97-AF65-F5344CB8AC3E}">
        <p14:creationId xmlns:p14="http://schemas.microsoft.com/office/powerpoint/2010/main" val="1680763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3809C-9761-6A1E-B6AA-24619AB85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8A628DD-4B68-7F3D-1D36-D669E8F0D2D9}"/>
              </a:ext>
            </a:extLst>
          </p:cNvPr>
          <p:cNvSpPr txBox="1">
            <a:spLocks/>
          </p:cNvSpPr>
          <p:nvPr/>
        </p:nvSpPr>
        <p:spPr>
          <a:xfrm>
            <a:off x="2768248" y="189252"/>
            <a:ext cx="7899752" cy="68869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D9212B"/>
                </a:solidFill>
                <a:latin typeface="Avenir Next LT Pro" panose="020B0504020202020204" pitchFamily="34" charset="0"/>
                <a:cs typeface="Arial" pitchFamily="34" charset="0"/>
              </a:rPr>
              <a:t>Fill in the Blanks</a:t>
            </a:r>
            <a:endParaRPr lang="en-US" sz="2800" b="1" dirty="0">
              <a:solidFill>
                <a:srgbClr val="D9212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6A2354B-F78F-0959-B494-E187E5FBB37C}"/>
              </a:ext>
            </a:extLst>
          </p:cNvPr>
          <p:cNvSpPr txBox="1">
            <a:spLocks/>
          </p:cNvSpPr>
          <p:nvPr/>
        </p:nvSpPr>
        <p:spPr>
          <a:xfrm>
            <a:off x="909220" y="1319597"/>
            <a:ext cx="10673179" cy="479817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 </a:t>
            </a:r>
            <a:r>
              <a:rPr kumimoji="0" lang="en-US" sz="20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DataFrame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 is a ______ data structure used for data manipulation in Python.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2000" dirty="0">
              <a:solidFill>
                <a:prstClr val="black"/>
              </a:solidFill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In a Data Table, the horizontal sections are called ______, and the vertical sections are called ______.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2000" dirty="0">
              <a:solidFill>
                <a:prstClr val="black"/>
              </a:solidFill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 dictionary in Python stores data as ______ pairs.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 tuple is similar to a list, but it is ______, meaning its values cannot be changed.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The process of summarizing and organizing data to extract useful insights is called ______.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The vertical sections in a </a:t>
            </a:r>
            <a:r>
              <a:rPr kumimoji="0" lang="en-US" sz="20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DataFrame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, each representing a specific attribute or feature, are called ______.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A structured collection of data that is stored electronically and can be queried is known as a ______.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2000" dirty="0">
              <a:solidFill>
                <a:prstClr val="black"/>
              </a:solidFill>
              <a:latin typeface="Avenir Next LT Pro" panose="020B0504020202020204" pitchFamily="34" charset="0"/>
              <a:cs typeface="Arial" panose="020B0604020202020204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The function used to remove missing values from a </a:t>
            </a:r>
            <a:r>
              <a:rPr kumimoji="0" lang="en-US" sz="20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DataFrame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Arial" panose="020B0604020202020204" pitchFamily="34" charset="0"/>
              </a:rPr>
              <a:t> is ______.</a:t>
            </a:r>
          </a:p>
        </p:txBody>
      </p:sp>
    </p:spTree>
    <p:extLst>
      <p:ext uri="{BB962C8B-B14F-4D97-AF65-F5344CB8AC3E}">
        <p14:creationId xmlns:p14="http://schemas.microsoft.com/office/powerpoint/2010/main" val="224733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779</Words>
  <Application>Microsoft Office PowerPoint</Application>
  <PresentationFormat>Widescreen</PresentationFormat>
  <Paragraphs>102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Aptos</vt:lpstr>
      <vt:lpstr>Aptos Display</vt:lpstr>
      <vt:lpstr>Arial</vt:lpstr>
      <vt:lpstr>Avenir Next LT Pro</vt:lpstr>
      <vt:lpstr>Calibri</vt:lpstr>
      <vt:lpstr>Montserrat</vt:lpstr>
      <vt:lpstr>Montserrat Bold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idol</dc:creator>
  <cp:lastModifiedBy>Vikash Singh</cp:lastModifiedBy>
  <cp:revision>15</cp:revision>
  <dcterms:created xsi:type="dcterms:W3CDTF">2025-07-09T10:39:06Z</dcterms:created>
  <dcterms:modified xsi:type="dcterms:W3CDTF">2026-01-31T15:26:29Z</dcterms:modified>
</cp:coreProperties>
</file>

<file path=docProps/thumbnail.jpeg>
</file>